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he Seasons" charset="1" panose="00000000000000000000"/>
      <p:regular r:id="rId21"/>
    </p:embeddedFont>
    <p:embeddedFont>
      <p:font typeface="IBM Plex Sans" charset="1" panose="020B0503050203000203"/>
      <p:regular r:id="rId22"/>
    </p:embeddedFont>
    <p:embeddedFont>
      <p:font typeface="Lora Bold" charset="1" panose="00000800000000000000"/>
      <p:regular r:id="rId23"/>
    </p:embeddedFont>
    <p:embeddedFont>
      <p:font typeface="Lora" charset="1" panose="00000500000000000000"/>
      <p:regular r:id="rId24"/>
    </p:embeddedFont>
    <p:embeddedFont>
      <p:font typeface="The Seaso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351805" y="1446357"/>
            <a:ext cx="11584389" cy="3118020"/>
            <a:chOff x="0" y="0"/>
            <a:chExt cx="15445852" cy="41573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088535" y="0"/>
              <a:ext cx="1268782" cy="1122384"/>
            </a:xfrm>
            <a:custGeom>
              <a:avLst/>
              <a:gdLst/>
              <a:ahLst/>
              <a:cxnLst/>
              <a:rect r="r" b="b" t="t" l="l"/>
              <a:pathLst>
                <a:path h="1122384" w="1268782">
                  <a:moveTo>
                    <a:pt x="0" y="0"/>
                  </a:moveTo>
                  <a:lnTo>
                    <a:pt x="1268782" y="0"/>
                  </a:lnTo>
                  <a:lnTo>
                    <a:pt x="1268782" y="1122384"/>
                  </a:lnTo>
                  <a:lnTo>
                    <a:pt x="0" y="1122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5096" y="1362697"/>
              <a:ext cx="15135660" cy="2032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84"/>
                </a:lnSpc>
              </a:pPr>
              <a:r>
                <a:rPr lang="en-US" sz="9131" spc="730">
                  <a:solidFill>
                    <a:srgbClr val="FFA140"/>
                  </a:solidFill>
                  <a:latin typeface="The Seasons"/>
                </a:rPr>
                <a:t>DRIZZLE’S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28085"/>
              <a:ext cx="15445852" cy="829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1"/>
                </a:lnSpc>
              </a:pPr>
              <a:r>
                <a:rPr lang="en-US" sz="3779" spc="3023">
                  <a:solidFill>
                    <a:srgbClr val="FFA140"/>
                  </a:solidFill>
                  <a:latin typeface="IBM Plex Sans"/>
                </a:rPr>
                <a:t>PIZZAS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6350"/>
            <a:ext cx="14429137" cy="3973831"/>
          </a:xfrm>
          <a:custGeom>
            <a:avLst/>
            <a:gdLst/>
            <a:ahLst/>
            <a:cxnLst/>
            <a:rect r="r" b="b" t="t" l="l"/>
            <a:pathLst>
              <a:path h="3973831" w="14429137">
                <a:moveTo>
                  <a:pt x="0" y="0"/>
                </a:moveTo>
                <a:lnTo>
                  <a:pt x="14429137" y="0"/>
                </a:lnTo>
                <a:lnTo>
                  <a:pt x="14429137" y="3973831"/>
                </a:lnTo>
                <a:lnTo>
                  <a:pt x="0" y="397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63" t="0" r="-3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4026" y="5969776"/>
            <a:ext cx="7934490" cy="3993126"/>
          </a:xfrm>
          <a:custGeom>
            <a:avLst/>
            <a:gdLst/>
            <a:ahLst/>
            <a:cxnLst/>
            <a:rect r="r" b="b" t="t" l="l"/>
            <a:pathLst>
              <a:path h="3993126" w="7934490">
                <a:moveTo>
                  <a:pt x="0" y="0"/>
                </a:moveTo>
                <a:lnTo>
                  <a:pt x="7934490" y="0"/>
                </a:lnTo>
                <a:lnTo>
                  <a:pt x="7934490" y="3993126"/>
                </a:lnTo>
                <a:lnTo>
                  <a:pt x="0" y="399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75" r="-4862" b="-4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6230600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 List the top 5 most ordered pizza types along with their quantities.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6638"/>
            <a:ext cx="14453517" cy="3805858"/>
          </a:xfrm>
          <a:custGeom>
            <a:avLst/>
            <a:gdLst/>
            <a:ahLst/>
            <a:cxnLst/>
            <a:rect r="r" b="b" t="t" l="l"/>
            <a:pathLst>
              <a:path h="3805858" w="14453517">
                <a:moveTo>
                  <a:pt x="0" y="0"/>
                </a:moveTo>
                <a:lnTo>
                  <a:pt x="14453517" y="0"/>
                </a:lnTo>
                <a:lnTo>
                  <a:pt x="14453517" y="3805858"/>
                </a:lnTo>
                <a:lnTo>
                  <a:pt x="0" y="380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31" t="-1754" r="0" b="-29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2422" y="6700146"/>
            <a:ext cx="5626073" cy="3440910"/>
          </a:xfrm>
          <a:custGeom>
            <a:avLst/>
            <a:gdLst/>
            <a:ahLst/>
            <a:cxnLst/>
            <a:rect r="r" b="b" t="t" l="l"/>
            <a:pathLst>
              <a:path h="3440910" w="5626073">
                <a:moveTo>
                  <a:pt x="0" y="0"/>
                </a:moveTo>
                <a:lnTo>
                  <a:pt x="5626073" y="0"/>
                </a:lnTo>
                <a:lnTo>
                  <a:pt x="5626073" y="3440909"/>
                </a:lnTo>
                <a:lnTo>
                  <a:pt x="0" y="3440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6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6230600" cy="148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40184"/>
            <a:ext cx="14090055" cy="4316935"/>
          </a:xfrm>
          <a:custGeom>
            <a:avLst/>
            <a:gdLst/>
            <a:ahLst/>
            <a:cxnLst/>
            <a:rect r="r" b="b" t="t" l="l"/>
            <a:pathLst>
              <a:path h="4316935" w="14090055">
                <a:moveTo>
                  <a:pt x="0" y="0"/>
                </a:moveTo>
                <a:lnTo>
                  <a:pt x="14090055" y="0"/>
                </a:lnTo>
                <a:lnTo>
                  <a:pt x="14090055" y="4316935"/>
                </a:lnTo>
                <a:lnTo>
                  <a:pt x="0" y="431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76" t="0" r="-1805" b="-83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6816" y="6470257"/>
            <a:ext cx="5253823" cy="3524610"/>
          </a:xfrm>
          <a:custGeom>
            <a:avLst/>
            <a:gdLst/>
            <a:ahLst/>
            <a:cxnLst/>
            <a:rect r="r" b="b" t="t" l="l"/>
            <a:pathLst>
              <a:path h="3524610" w="5253823">
                <a:moveTo>
                  <a:pt x="0" y="0"/>
                </a:moveTo>
                <a:lnTo>
                  <a:pt x="5253823" y="0"/>
                </a:lnTo>
                <a:lnTo>
                  <a:pt x="5253823" y="3524610"/>
                </a:lnTo>
                <a:lnTo>
                  <a:pt x="0" y="352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5603205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62423"/>
            <a:ext cx="16230600" cy="1548146"/>
          </a:xfrm>
          <a:custGeom>
            <a:avLst/>
            <a:gdLst/>
            <a:ahLst/>
            <a:cxnLst/>
            <a:rect r="r" b="b" t="t" l="l"/>
            <a:pathLst>
              <a:path h="1548146" w="16230600">
                <a:moveTo>
                  <a:pt x="0" y="0"/>
                </a:moveTo>
                <a:lnTo>
                  <a:pt x="16230600" y="0"/>
                </a:lnTo>
                <a:lnTo>
                  <a:pt x="16230600" y="1548146"/>
                </a:lnTo>
                <a:lnTo>
                  <a:pt x="0" y="154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6" t="0" r="-136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0659" y="4439219"/>
            <a:ext cx="3839287" cy="4863096"/>
          </a:xfrm>
          <a:custGeom>
            <a:avLst/>
            <a:gdLst/>
            <a:ahLst/>
            <a:cxnLst/>
            <a:rect r="r" b="b" t="t" l="l"/>
            <a:pathLst>
              <a:path h="4863096" w="3839287">
                <a:moveTo>
                  <a:pt x="0" y="0"/>
                </a:moveTo>
                <a:lnTo>
                  <a:pt x="3839287" y="0"/>
                </a:lnTo>
                <a:lnTo>
                  <a:pt x="3839287" y="4863096"/>
                </a:lnTo>
                <a:lnTo>
                  <a:pt x="0" y="4863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5603205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403" y="2398755"/>
            <a:ext cx="17232391" cy="4964306"/>
          </a:xfrm>
          <a:custGeom>
            <a:avLst/>
            <a:gdLst/>
            <a:ahLst/>
            <a:cxnLst/>
            <a:rect r="r" b="b" t="t" l="l"/>
            <a:pathLst>
              <a:path h="4964306" w="17232391">
                <a:moveTo>
                  <a:pt x="0" y="0"/>
                </a:moveTo>
                <a:lnTo>
                  <a:pt x="17232391" y="0"/>
                </a:lnTo>
                <a:lnTo>
                  <a:pt x="17232391" y="4964305"/>
                </a:lnTo>
                <a:lnTo>
                  <a:pt x="0" y="496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00" t="-725" r="0" b="-126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6377" y="7670841"/>
            <a:ext cx="8193683" cy="2458105"/>
          </a:xfrm>
          <a:custGeom>
            <a:avLst/>
            <a:gdLst/>
            <a:ahLst/>
            <a:cxnLst/>
            <a:rect r="r" b="b" t="t" l="l"/>
            <a:pathLst>
              <a:path h="2458105" w="8193683">
                <a:moveTo>
                  <a:pt x="0" y="0"/>
                </a:moveTo>
                <a:lnTo>
                  <a:pt x="8193683" y="0"/>
                </a:lnTo>
                <a:lnTo>
                  <a:pt x="8193683" y="2458105"/>
                </a:lnTo>
                <a:lnTo>
                  <a:pt x="0" y="245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14400"/>
            <a:ext cx="18288000" cy="148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42022" y="3108136"/>
            <a:ext cx="14203955" cy="194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4586" y="866775"/>
            <a:ext cx="5901231" cy="146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  <a:spcBef>
                <a:spcPct val="0"/>
              </a:spcBef>
            </a:pPr>
            <a:r>
              <a:rPr lang="en-US" sz="8607" spc="86">
                <a:solidFill>
                  <a:srgbClr val="FFA140"/>
                </a:solidFill>
                <a:latin typeface="Lora Bold"/>
              </a:rPr>
              <a:t>ABOUT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74586" y="2900594"/>
            <a:ext cx="15784714" cy="34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1"/>
              </a:lnSpc>
            </a:pPr>
            <a:r>
              <a:rPr lang="en-US" sz="3674">
                <a:solidFill>
                  <a:srgbClr val="FFA140"/>
                </a:solidFill>
                <a:latin typeface="Lora"/>
              </a:rPr>
              <a:t>Your Welcome to The Drizzle's Pizza Store! Savor our handcrafted pizzas, made with fresh ingredients and baked to perfection. From classic favorites to unique gourmet creations, every slice is a delight. Enjoy a cozy dine-in experience or fast delivery. Taste the difference at The Drizzle'stext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1306" y="2578756"/>
            <a:ext cx="15025388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A140"/>
                </a:solidFill>
                <a:latin typeface="Lora Bold"/>
              </a:rPr>
              <a:t>Hello!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23644" y="5038725"/>
            <a:ext cx="8840712" cy="2103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  <a:spcBef>
                <a:spcPct val="0"/>
              </a:spcBef>
            </a:pPr>
            <a:r>
              <a:rPr lang="en-US" sz="3799">
                <a:solidFill>
                  <a:srgbClr val="FFA140"/>
                </a:solidFill>
                <a:latin typeface="Lora"/>
              </a:rPr>
              <a:t> My Name is Jash pawar  In this Project  I have utilies SQL qurey Related to Pizzas Sales.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917" y="2910220"/>
            <a:ext cx="4455465" cy="3571062"/>
          </a:xfrm>
          <a:custGeom>
            <a:avLst/>
            <a:gdLst/>
            <a:ahLst/>
            <a:cxnLst/>
            <a:rect r="r" b="b" t="t" l="l"/>
            <a:pathLst>
              <a:path h="3571062" w="4455465">
                <a:moveTo>
                  <a:pt x="0" y="0"/>
                </a:moveTo>
                <a:lnTo>
                  <a:pt x="4455465" y="0"/>
                </a:lnTo>
                <a:lnTo>
                  <a:pt x="4455465" y="3571062"/>
                </a:lnTo>
                <a:lnTo>
                  <a:pt x="0" y="357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3" t="-11757" r="-42407" b="-329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3656" y="377892"/>
            <a:ext cx="4240428" cy="3115965"/>
          </a:xfrm>
          <a:custGeom>
            <a:avLst/>
            <a:gdLst/>
            <a:ahLst/>
            <a:cxnLst/>
            <a:rect r="r" b="b" t="t" l="l"/>
            <a:pathLst>
              <a:path h="3115965" w="4240428">
                <a:moveTo>
                  <a:pt x="0" y="0"/>
                </a:moveTo>
                <a:lnTo>
                  <a:pt x="4240428" y="0"/>
                </a:lnTo>
                <a:lnTo>
                  <a:pt x="4240428" y="3115965"/>
                </a:lnTo>
                <a:lnTo>
                  <a:pt x="0" y="311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30" t="-22907" r="-24529" b="-512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30061" y="6015628"/>
            <a:ext cx="4124023" cy="3846810"/>
          </a:xfrm>
          <a:custGeom>
            <a:avLst/>
            <a:gdLst/>
            <a:ahLst/>
            <a:cxnLst/>
            <a:rect r="r" b="b" t="t" l="l"/>
            <a:pathLst>
              <a:path h="3846810" w="4124023">
                <a:moveTo>
                  <a:pt x="0" y="0"/>
                </a:moveTo>
                <a:lnTo>
                  <a:pt x="4124023" y="0"/>
                </a:lnTo>
                <a:lnTo>
                  <a:pt x="4124023" y="3846810"/>
                </a:lnTo>
                <a:lnTo>
                  <a:pt x="0" y="384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06" t="-7667" r="-44026" b="-286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0312" y="2254529"/>
            <a:ext cx="4229736" cy="3772641"/>
          </a:xfrm>
          <a:custGeom>
            <a:avLst/>
            <a:gdLst/>
            <a:ahLst/>
            <a:cxnLst/>
            <a:rect r="r" b="b" t="t" l="l"/>
            <a:pathLst>
              <a:path h="3772641" w="4229736">
                <a:moveTo>
                  <a:pt x="0" y="0"/>
                </a:moveTo>
                <a:lnTo>
                  <a:pt x="4229736" y="0"/>
                </a:lnTo>
                <a:lnTo>
                  <a:pt x="4229736" y="3772641"/>
                </a:lnTo>
                <a:lnTo>
                  <a:pt x="0" y="3772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03" t="-10690" r="-46462" b="-26711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4728382" y="1935874"/>
            <a:ext cx="1985273" cy="275987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0954084" y="1935874"/>
            <a:ext cx="2396228" cy="2204976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H="true">
            <a:off x="10954084" y="6027170"/>
            <a:ext cx="4511096" cy="1911863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47849" y="419424"/>
            <a:ext cx="17622187" cy="10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D68D46"/>
                </a:solidFill>
                <a:latin typeface="Lora Bold"/>
              </a:rPr>
              <a:t>Questions Related to Pizza sales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2879" y="1963074"/>
            <a:ext cx="16862243" cy="832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3806" spc="300">
                <a:solidFill>
                  <a:srgbClr val="FFA140"/>
                </a:solidFill>
                <a:latin typeface="Lora"/>
              </a:rPr>
              <a:t>1. Retrieve the total number of orders placed.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2. Calculate the total revenue generated from pizza sales.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3. Identify the highest-priced pizza.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4. Identify the most common pizza size ordered.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5. List the top 5 most ordered pizza types along with their quantities.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6. Join the necessary tables to find the total quantity of each pizza   category ordered.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7. Analyze the cumulative revenue generated over time.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8. Determine the distribution of orders by hour of the day.</a:t>
            </a:r>
          </a:p>
          <a:p>
            <a:pPr algn="l">
              <a:lnSpc>
                <a:spcPts val="5042"/>
              </a:lnSpc>
            </a:pPr>
            <a:r>
              <a:rPr lang="en-US" sz="3407" spc="269">
                <a:solidFill>
                  <a:srgbClr val="FFA140"/>
                </a:solidFill>
                <a:latin typeface="Lora"/>
              </a:rPr>
              <a:t>9. Determine the top 3 most ordered pizza types based on revenue for each pizza category.</a:t>
            </a:r>
          </a:p>
          <a:p>
            <a:pPr algn="just">
              <a:lnSpc>
                <a:spcPts val="104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85913"/>
            <a:ext cx="14945650" cy="1111128"/>
          </a:xfrm>
          <a:custGeom>
            <a:avLst/>
            <a:gdLst/>
            <a:ahLst/>
            <a:cxnLst/>
            <a:rect r="r" b="b" t="t" l="l"/>
            <a:pathLst>
              <a:path h="1111128" w="14945650">
                <a:moveTo>
                  <a:pt x="0" y="0"/>
                </a:moveTo>
                <a:lnTo>
                  <a:pt x="14945650" y="0"/>
                </a:lnTo>
                <a:lnTo>
                  <a:pt x="14945650" y="1111128"/>
                </a:lnTo>
                <a:lnTo>
                  <a:pt x="0" y="111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91" t="-84185" r="-11333" b="-586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4400"/>
            <a:ext cx="15603205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 Retrieve the total number of orders placed.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373603" y="4811333"/>
            <a:ext cx="4212471" cy="2294726"/>
          </a:xfrm>
          <a:custGeom>
            <a:avLst/>
            <a:gdLst/>
            <a:ahLst/>
            <a:cxnLst/>
            <a:rect r="r" b="b" t="t" l="l"/>
            <a:pathLst>
              <a:path h="2294726" w="4212471">
                <a:moveTo>
                  <a:pt x="0" y="0"/>
                </a:moveTo>
                <a:lnTo>
                  <a:pt x="4212471" y="0"/>
                </a:lnTo>
                <a:lnTo>
                  <a:pt x="4212471" y="2294726"/>
                </a:lnTo>
                <a:lnTo>
                  <a:pt x="0" y="2294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19" t="-23862" r="-24697" b="-1162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546" y="2042083"/>
            <a:ext cx="17042908" cy="2717793"/>
          </a:xfrm>
          <a:custGeom>
            <a:avLst/>
            <a:gdLst/>
            <a:ahLst/>
            <a:cxnLst/>
            <a:rect r="r" b="b" t="t" l="l"/>
            <a:pathLst>
              <a:path h="2717793" w="17042908">
                <a:moveTo>
                  <a:pt x="0" y="0"/>
                </a:moveTo>
                <a:lnTo>
                  <a:pt x="17042908" y="0"/>
                </a:lnTo>
                <a:lnTo>
                  <a:pt x="17042908" y="2717793"/>
                </a:lnTo>
                <a:lnTo>
                  <a:pt x="0" y="271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11" t="-28595" r="-4766" b="-30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4400"/>
            <a:ext cx="17259300" cy="71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D68D46"/>
                </a:solidFill>
                <a:latin typeface="Lora"/>
              </a:rPr>
              <a:t>Calculate the total revenue generated from pizza sales.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13463" y="6160982"/>
            <a:ext cx="4744319" cy="2096086"/>
          </a:xfrm>
          <a:custGeom>
            <a:avLst/>
            <a:gdLst/>
            <a:ahLst/>
            <a:cxnLst/>
            <a:rect r="r" b="b" t="t" l="l"/>
            <a:pathLst>
              <a:path h="2096086" w="4744319">
                <a:moveTo>
                  <a:pt x="0" y="0"/>
                </a:moveTo>
                <a:lnTo>
                  <a:pt x="4744319" y="0"/>
                </a:lnTo>
                <a:lnTo>
                  <a:pt x="4744319" y="2096086"/>
                </a:lnTo>
                <a:lnTo>
                  <a:pt x="0" y="20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" t="-80491" r="-47901" b="-1777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90079"/>
            <a:ext cx="15148753" cy="3855756"/>
          </a:xfrm>
          <a:custGeom>
            <a:avLst/>
            <a:gdLst/>
            <a:ahLst/>
            <a:cxnLst/>
            <a:rect r="r" b="b" t="t" l="l"/>
            <a:pathLst>
              <a:path h="3855756" w="15148753">
                <a:moveTo>
                  <a:pt x="0" y="0"/>
                </a:moveTo>
                <a:lnTo>
                  <a:pt x="15148753" y="0"/>
                </a:lnTo>
                <a:lnTo>
                  <a:pt x="15148753" y="3855756"/>
                </a:lnTo>
                <a:lnTo>
                  <a:pt x="0" y="385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27" t="-6738" r="-92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0378" y="6740053"/>
            <a:ext cx="7905397" cy="2145514"/>
          </a:xfrm>
          <a:custGeom>
            <a:avLst/>
            <a:gdLst/>
            <a:ahLst/>
            <a:cxnLst/>
            <a:rect r="r" b="b" t="t" l="l"/>
            <a:pathLst>
              <a:path h="2145514" w="7905397">
                <a:moveTo>
                  <a:pt x="0" y="0"/>
                </a:moveTo>
                <a:lnTo>
                  <a:pt x="7905397" y="0"/>
                </a:lnTo>
                <a:lnTo>
                  <a:pt x="7905397" y="2145514"/>
                </a:lnTo>
                <a:lnTo>
                  <a:pt x="0" y="2145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27" r="-9929" b="-577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14400"/>
            <a:ext cx="15603205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6119" y="5143500"/>
            <a:ext cx="4821072" cy="4114800"/>
          </a:xfrm>
          <a:custGeom>
            <a:avLst/>
            <a:gdLst/>
            <a:ahLst/>
            <a:cxnLst/>
            <a:rect r="r" b="b" t="t" l="l"/>
            <a:pathLst>
              <a:path h="4114800" w="4821072">
                <a:moveTo>
                  <a:pt x="0" y="0"/>
                </a:moveTo>
                <a:lnTo>
                  <a:pt x="4821072" y="0"/>
                </a:lnTo>
                <a:lnTo>
                  <a:pt x="4821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221" y="2139229"/>
            <a:ext cx="14500869" cy="2708919"/>
          </a:xfrm>
          <a:custGeom>
            <a:avLst/>
            <a:gdLst/>
            <a:ahLst/>
            <a:cxnLst/>
            <a:rect r="r" b="b" t="t" l="l"/>
            <a:pathLst>
              <a:path h="2708919" w="14500869">
                <a:moveTo>
                  <a:pt x="0" y="0"/>
                </a:moveTo>
                <a:lnTo>
                  <a:pt x="14500869" y="0"/>
                </a:lnTo>
                <a:lnTo>
                  <a:pt x="14500869" y="2708918"/>
                </a:lnTo>
                <a:lnTo>
                  <a:pt x="0" y="270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" t="0" r="-136" b="-647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2397" y="1121521"/>
            <a:ext cx="15603205" cy="7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  <a:spcBef>
                <a:spcPct val="0"/>
              </a:spcBef>
            </a:pPr>
            <a:r>
              <a:rPr lang="en-US" sz="4040">
                <a:solidFill>
                  <a:srgbClr val="D68D46"/>
                </a:solidFill>
                <a:latin typeface="Lora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DAGIOszpz_M</dc:identifier>
  <dcterms:modified xsi:type="dcterms:W3CDTF">2011-08-01T06:04:30Z</dcterms:modified>
  <cp:revision>1</cp:revision>
  <dc:title>Dark Brown and Orange Italian Food Presentation</dc:title>
</cp:coreProperties>
</file>